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99" r:id="rId10"/>
    <p:sldId id="300" r:id="rId11"/>
    <p:sldId id="313" r:id="rId12"/>
    <p:sldId id="314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5" r:id="rId21"/>
    <p:sldId id="302" r:id="rId22"/>
    <p:sldId id="303" r:id="rId23"/>
    <p:sldId id="304" r:id="rId24"/>
    <p:sldId id="305" r:id="rId25"/>
    <p:sldId id="279" r:id="rId26"/>
    <p:sldId id="276" r:id="rId27"/>
    <p:sldId id="306" r:id="rId28"/>
    <p:sldId id="307" r:id="rId29"/>
    <p:sldId id="308" r:id="rId30"/>
    <p:sldId id="273" r:id="rId31"/>
    <p:sldId id="278" r:id="rId32"/>
    <p:sldId id="274" r:id="rId33"/>
    <p:sldId id="277" r:id="rId34"/>
    <p:sldId id="280" r:id="rId35"/>
    <p:sldId id="282" r:id="rId36"/>
    <p:sldId id="309" r:id="rId37"/>
    <p:sldId id="315" r:id="rId38"/>
    <p:sldId id="316" r:id="rId39"/>
    <p:sldId id="284" r:id="rId40"/>
    <p:sldId id="285" r:id="rId41"/>
    <p:sldId id="286" r:id="rId42"/>
    <p:sldId id="288" r:id="rId43"/>
    <p:sldId id="289" r:id="rId44"/>
    <p:sldId id="290" r:id="rId45"/>
    <p:sldId id="291" r:id="rId46"/>
    <p:sldId id="310" r:id="rId47"/>
    <p:sldId id="292" r:id="rId48"/>
    <p:sldId id="293" r:id="rId49"/>
    <p:sldId id="294" r:id="rId50"/>
    <p:sldId id="281" r:id="rId51"/>
    <p:sldId id="311" r:id="rId52"/>
    <p:sldId id="295" r:id="rId53"/>
    <p:sldId id="312" r:id="rId54"/>
    <p:sldId id="296" r:id="rId55"/>
    <p:sldId id="297" r:id="rId56"/>
    <p:sldId id="298" r:id="rId57"/>
    <p:sldId id="287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7A0D-AE24-4A99-AC86-9CA98F5904A3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3440D8B-CC0F-44A5-B819-FBD92E42A6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7A0D-AE24-4A99-AC86-9CA98F5904A3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0D8B-CC0F-44A5-B819-FBD92E42A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7A0D-AE24-4A99-AC86-9CA98F5904A3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0D8B-CC0F-44A5-B819-FBD92E42A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7A0D-AE24-4A99-AC86-9CA98F5904A3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0D8B-CC0F-44A5-B819-FBD92E42A6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7A0D-AE24-4A99-AC86-9CA98F5904A3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3440D8B-CC0F-44A5-B819-FBD92E42A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7A0D-AE24-4A99-AC86-9CA98F5904A3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0D8B-CC0F-44A5-B819-FBD92E42A6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7A0D-AE24-4A99-AC86-9CA98F5904A3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0D8B-CC0F-44A5-B819-FBD92E42A6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7A0D-AE24-4A99-AC86-9CA98F5904A3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0D8B-CC0F-44A5-B819-FBD92E42A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7A0D-AE24-4A99-AC86-9CA98F5904A3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0D8B-CC0F-44A5-B819-FBD92E42A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7A0D-AE24-4A99-AC86-9CA98F5904A3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0D8B-CC0F-44A5-B819-FBD92E42A6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97A0D-AE24-4A99-AC86-9CA98F5904A3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3440D8B-CC0F-44A5-B819-FBD92E42A6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0897A0D-AE24-4A99-AC86-9CA98F5904A3}" type="datetimeFigureOut">
              <a:rPr lang="en-US" smtClean="0"/>
              <a:pPr/>
              <a:t>1/30/2011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3440D8B-CC0F-44A5-B819-FBD92E42A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bryan\My%20Documents\texstuff\talks\bellarmine\CT_fbp.av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Kurt Bryan</a:t>
            </a:r>
          </a:p>
          <a:p>
            <a:r>
              <a:rPr lang="en-US" sz="2400" dirty="0" smtClean="0"/>
              <a:t>Rose-</a:t>
            </a:r>
            <a:r>
              <a:rPr lang="en-US" sz="2400" dirty="0" err="1" smtClean="0"/>
              <a:t>Hulman</a:t>
            </a:r>
            <a:r>
              <a:rPr lang="en-US" sz="2400" dirty="0" smtClean="0"/>
              <a:t> Institute of </a:t>
            </a:r>
            <a:r>
              <a:rPr lang="en-US" sz="2400" dirty="0" smtClean="0"/>
              <a:t>Technology</a:t>
            </a:r>
          </a:p>
          <a:p>
            <a:r>
              <a:rPr lang="en-US" sz="1800" dirty="0" smtClean="0"/>
              <a:t>(On leave to the U.S. Air Force Academy, 2010-2011)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Seeing the </a:t>
            </a:r>
            <a:r>
              <a:rPr lang="en-US" dirty="0" err="1" smtClean="0"/>
              <a:t>Unseeable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The Mathematics of Inverse Problems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 fire x-rays through at many angles and offsets:</a:t>
            </a:r>
            <a:endParaRPr lang="en-US" sz="2400" dirty="0"/>
          </a:p>
        </p:txBody>
      </p:sp>
      <p:pic>
        <p:nvPicPr>
          <p:cNvPr id="4" name="Picture 3" descr="ctdemo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1" y="2057400"/>
            <a:ext cx="4495800" cy="2100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 fire x-rays through at many angles and offsets:</a:t>
            </a:r>
            <a:endParaRPr lang="en-US" sz="2400" dirty="0"/>
          </a:p>
        </p:txBody>
      </p:sp>
      <p:pic>
        <p:nvPicPr>
          <p:cNvPr id="4" name="Picture 3" descr="ctdemo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1" y="2057400"/>
            <a:ext cx="4495800" cy="2100262"/>
          </a:xfrm>
          <a:prstGeom prst="rect">
            <a:avLst/>
          </a:prstGeom>
        </p:spPr>
      </p:pic>
      <p:pic>
        <p:nvPicPr>
          <p:cNvPr id="5" name="Picture 4" descr="ctdemo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209800"/>
            <a:ext cx="4090987" cy="364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 fire x-rays through at many angles and offsets:</a:t>
            </a:r>
            <a:endParaRPr lang="en-US" sz="2400" dirty="0"/>
          </a:p>
        </p:txBody>
      </p:sp>
      <p:pic>
        <p:nvPicPr>
          <p:cNvPr id="4" name="Picture 3" descr="ctdemo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1" y="2057400"/>
            <a:ext cx="4495800" cy="2100262"/>
          </a:xfrm>
          <a:prstGeom prst="rect">
            <a:avLst/>
          </a:prstGeom>
        </p:spPr>
      </p:pic>
      <p:pic>
        <p:nvPicPr>
          <p:cNvPr id="5" name="Picture 4" descr="ctdemo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209800"/>
            <a:ext cx="4090987" cy="3648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4953000"/>
            <a:ext cx="42252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do we put all this data together</a:t>
            </a:r>
            <a:br>
              <a:rPr lang="en-US" sz="2400" dirty="0" smtClean="0"/>
            </a:br>
            <a:r>
              <a:rPr lang="en-US" sz="2400" dirty="0" smtClean="0"/>
              <a:t>to form an image?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Algebraic CT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Consider forming a 4 pixel image: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5410200"/>
            <a:ext cx="7734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We want to compute the “densities” A,B,C,D of each pixel.</a:t>
            </a:r>
            <a:endParaRPr lang="en-US" sz="2400" dirty="0"/>
          </a:p>
        </p:txBody>
      </p:sp>
      <p:pic>
        <p:nvPicPr>
          <p:cNvPr id="12" name="Picture 11" descr="ctgrid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286000"/>
            <a:ext cx="2700338" cy="2960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After a bit of algebra, it comes down to finding A,B,C,D from equations like</a:t>
            </a:r>
            <a:endParaRPr lang="en-US" sz="2400" dirty="0"/>
          </a:p>
        </p:txBody>
      </p:sp>
      <p:pic>
        <p:nvPicPr>
          <p:cNvPr id="6" name="Picture 5" descr="ctgrid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209800"/>
            <a:ext cx="4667250" cy="3713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We solve 4 equations in 4 unknowns to find </a:t>
            </a:r>
          </a:p>
          <a:p>
            <a:pPr>
              <a:buNone/>
            </a:pPr>
            <a:r>
              <a:rPr lang="en-US" sz="2400" dirty="0" smtClean="0"/>
              <a:t>				A = 3, B = 4, C = 1, D = 4, </a:t>
            </a:r>
          </a:p>
          <a:p>
            <a:pPr>
              <a:buNone/>
            </a:pPr>
            <a:r>
              <a:rPr lang="en-US" sz="2400" dirty="0" smtClean="0"/>
              <a:t>	and form an image.  Here 1 = darkest, 4 = lightest.</a:t>
            </a:r>
            <a:endParaRPr lang="en-US" sz="2400" dirty="0"/>
          </a:p>
        </p:txBody>
      </p:sp>
      <p:pic>
        <p:nvPicPr>
          <p:cNvPr id="4" name="Picture 3" descr="ctgrid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124200"/>
            <a:ext cx="2700338" cy="29670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0" y="3657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3657600"/>
            <a:ext cx="35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5029200"/>
            <a:ext cx="42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5029200"/>
            <a:ext cx="373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For more resolution we make a finer grid:</a:t>
            </a:r>
            <a:endParaRPr lang="en-US" sz="2400" dirty="0"/>
          </a:p>
        </p:txBody>
      </p:sp>
      <p:pic>
        <p:nvPicPr>
          <p:cNvPr id="4" name="Picture 3" descr="ctgrid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2362200"/>
            <a:ext cx="2700338" cy="2693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5410200"/>
            <a:ext cx="8009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Now we have 100 variables---but horizontal and vertical x-rays </a:t>
            </a:r>
          </a:p>
          <a:p>
            <a:r>
              <a:rPr lang="en-US" sz="2400" dirty="0" smtClean="0"/>
              <a:t>only give us 20 equations!  We need to use more angles.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The first CT scans were crude; modern scanners have very high resolution:</a:t>
            </a:r>
            <a:endParaRPr lang="en-US" sz="2400" dirty="0"/>
          </a:p>
        </p:txBody>
      </p:sp>
      <p:pic>
        <p:nvPicPr>
          <p:cNvPr id="4" name="Picture 3" descr="crud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514600"/>
            <a:ext cx="2450592" cy="3035808"/>
          </a:xfrm>
          <a:prstGeom prst="rect">
            <a:avLst/>
          </a:prstGeom>
        </p:spPr>
      </p:pic>
      <p:pic>
        <p:nvPicPr>
          <p:cNvPr id="5" name="Picture 4" descr="ctscan2.jp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514600"/>
            <a:ext cx="25908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5715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1968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5791200"/>
            <a:ext cx="805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A 1000 by 1000 pixel image would require solving for 1,000,000 variables using (at least) 1,000,000 equations!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But this is entirely possible with modern computers and the right algorithms.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Animation</a:t>
            </a:r>
            <a:endParaRPr lang="en-US" dirty="0"/>
          </a:p>
        </p:txBody>
      </p:sp>
      <p:pic>
        <p:nvPicPr>
          <p:cNvPr id="4" name="CT_fbp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4600" y="1447800"/>
            <a:ext cx="4572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Nondestructive Testing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10800000" flipV="1">
            <a:off x="4114800" y="2119701"/>
            <a:ext cx="47243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400" dirty="0" smtClean="0"/>
              <a:t> The USS Independence</a:t>
            </a:r>
          </a:p>
          <a:p>
            <a:pPr>
              <a:buFont typeface="Courier New" pitchFamily="49" charset="0"/>
              <a:buChar char="o"/>
            </a:pPr>
            <a:endParaRPr lang="en-US" sz="2400" dirty="0"/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New hull design, aluminum</a:t>
            </a:r>
          </a:p>
          <a:p>
            <a:pPr>
              <a:buFont typeface="Courier New" pitchFamily="49" charset="0"/>
              <a:buChar char="o"/>
            </a:pPr>
            <a:endParaRPr lang="en-US" sz="2400" dirty="0"/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Small cracks are a serious problem</a:t>
            </a:r>
          </a:p>
          <a:p>
            <a:pPr>
              <a:buFont typeface="Courier New" pitchFamily="49" charset="0"/>
              <a:buChar char="o"/>
            </a:pPr>
            <a:endParaRPr lang="en-US" sz="2400" dirty="0"/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How would you find such cracks?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A CT scan is a good example of an </a:t>
            </a:r>
            <a:r>
              <a:rPr lang="en-US" sz="2400" i="1" dirty="0" smtClean="0"/>
              <a:t>inverse problem</a:t>
            </a:r>
            <a:r>
              <a:rPr lang="en-US" sz="2400" dirty="0" smtClean="0"/>
              <a:t>.  We have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A CT scan is a good example of an </a:t>
            </a:r>
            <a:r>
              <a:rPr lang="en-US" sz="2400" i="1" dirty="0" smtClean="0"/>
              <a:t>inverse problem</a:t>
            </a:r>
            <a:r>
              <a:rPr lang="en-US" sz="2400" dirty="0" smtClean="0"/>
              <a:t>.  We have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A physical system with unknown internal structure (the body)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A CT scan is a good example of an </a:t>
            </a:r>
            <a:r>
              <a:rPr lang="en-US" sz="2400" i="1" dirty="0" smtClean="0"/>
              <a:t>inverse problem</a:t>
            </a:r>
            <a:r>
              <a:rPr lang="en-US" sz="2400" dirty="0" smtClean="0"/>
              <a:t>.  We have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A physical system with unknown internal structure (the body)</a:t>
            </a:r>
          </a:p>
          <a:p>
            <a:r>
              <a:rPr lang="en-US" sz="2400" dirty="0" smtClean="0"/>
              <a:t>We “stimulate” the system by putting in some form of energy (x-rays)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A CT scan is a good example of an </a:t>
            </a:r>
            <a:r>
              <a:rPr lang="en-US" sz="2400" i="1" dirty="0" smtClean="0"/>
              <a:t>inverse problem</a:t>
            </a:r>
            <a:r>
              <a:rPr lang="en-US" sz="2400" dirty="0" smtClean="0"/>
              <a:t>.  We have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A physical system with unknown internal structure (the body)</a:t>
            </a:r>
          </a:p>
          <a:p>
            <a:r>
              <a:rPr lang="en-US" sz="2400" dirty="0" smtClean="0"/>
              <a:t>We “stimulate” the system by putting in some form of energy (x-rays)</a:t>
            </a:r>
          </a:p>
          <a:p>
            <a:r>
              <a:rPr lang="en-US" sz="2400" dirty="0" smtClean="0"/>
              <a:t>We observe the response of the system (how the x-rays are attenuated)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A CT scan is a good example of an </a:t>
            </a:r>
            <a:r>
              <a:rPr lang="en-US" sz="2400" i="1" dirty="0" smtClean="0"/>
              <a:t>inverse problem</a:t>
            </a:r>
            <a:r>
              <a:rPr lang="en-US" sz="2400" dirty="0" smtClean="0"/>
              <a:t>.  We have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A physical system with unknown internal structure (the body)</a:t>
            </a:r>
          </a:p>
          <a:p>
            <a:r>
              <a:rPr lang="en-US" sz="2400" dirty="0" smtClean="0"/>
              <a:t>We “stimulate” the system by putting in some form of energy (x-rays)</a:t>
            </a:r>
          </a:p>
          <a:p>
            <a:r>
              <a:rPr lang="en-US" sz="2400" dirty="0" smtClean="0"/>
              <a:t>We observe the response of the system (how the x-rays are attenuated)</a:t>
            </a:r>
          </a:p>
          <a:p>
            <a:r>
              <a:rPr lang="en-US" sz="2400" dirty="0" smtClean="0"/>
              <a:t>From this information we determine the unknown structure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Inverse Problems</a:t>
            </a:r>
            <a:endParaRPr lang="en-US" dirty="0"/>
          </a:p>
        </p:txBody>
      </p:sp>
      <p:pic>
        <p:nvPicPr>
          <p:cNvPr id="4" name="Content Placeholder 3" descr="inversetypes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524000"/>
            <a:ext cx="6162675" cy="1181100"/>
          </a:xfr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3048000"/>
          <a:ext cx="60960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781050">
                <a:tc>
                  <a:txBody>
                    <a:bodyPr/>
                    <a:lstStyle/>
                    <a:p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Problem Type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Input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System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81050">
                <a:tc>
                  <a:txBody>
                    <a:bodyPr/>
                    <a:lstStyle/>
                    <a:p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Forward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Known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Known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?????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81050">
                <a:tc>
                  <a:txBody>
                    <a:bodyPr/>
                    <a:lstStyle/>
                    <a:p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Inverse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Known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?????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Output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81050">
                <a:tc>
                  <a:txBody>
                    <a:bodyPr/>
                    <a:lstStyle/>
                    <a:p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Inverse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?????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Known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Known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Problem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Mathematicians ask three questions about an inverse problem: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Problem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Mathematicians ask three questions about an inverse problem:</a:t>
            </a:r>
          </a:p>
          <a:p>
            <a:pPr>
              <a:buNone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Is the observed data enough to determine the unknown?  For example, the single equation x + y = 4 is not enough information to find x and 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Problem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Mathematicians ask three questions about an inverse problem:</a:t>
            </a:r>
          </a:p>
          <a:p>
            <a:pPr>
              <a:buNone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Is the observed data enough to determine the unknown?  For example, the single equation x + y = 4 is not enough information to find x and 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Can we find an efficient algorithm for computing the unknown from the observed data?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Problem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Mathematicians ask three questions about an inverse problem:</a:t>
            </a:r>
          </a:p>
          <a:p>
            <a:pPr>
              <a:buNone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Is the observed data enough to determine the unknown?  For example, </a:t>
            </a:r>
            <a:r>
              <a:rPr lang="en-US" sz="2400" smtClean="0"/>
              <a:t>the single equation </a:t>
            </a:r>
            <a:r>
              <a:rPr lang="en-US" sz="2400" dirty="0" smtClean="0"/>
              <a:t>x + y = 4 is not enough information to find x and 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Can we find an efficient algorithm for computing the unknown from the observed data?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How does noisy data affect the process?  Will a small amount of noise ruin our ability to determine the unknown?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A patient comes in with altered consciousness after a bicycle accident:</a:t>
            </a:r>
          </a:p>
        </p:txBody>
      </p:sp>
      <p:pic>
        <p:nvPicPr>
          <p:cNvPr id="4" name="Picture 3" descr="accid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362200"/>
            <a:ext cx="3905250" cy="2933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638800"/>
            <a:ext cx="6957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 can you tell if he’s suffered a serious head injury?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Seismology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/>
              <a:t>We seek an image of subsurface structure by applying energy to the earth’s surface and measuring the resulting vibrations:</a:t>
            </a:r>
          </a:p>
        </p:txBody>
      </p:sp>
      <p:pic>
        <p:nvPicPr>
          <p:cNvPr id="5" name="Picture 4" descr="seismic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743200"/>
            <a:ext cx="6687503" cy="2940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Relection</a:t>
            </a:r>
            <a:r>
              <a:rPr lang="en-US" dirty="0" smtClean="0"/>
              <a:t> Seismology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The same procedure can be done for imaging at sea:</a:t>
            </a:r>
            <a:endParaRPr lang="en-US" sz="2400" dirty="0"/>
          </a:p>
        </p:txBody>
      </p:sp>
      <p:pic>
        <p:nvPicPr>
          <p:cNvPr id="4" name="Picture 3" descr="CSP-SeimicPL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209800"/>
            <a:ext cx="633984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Seismogram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/>
              <a:t>A graphical display of a typical data set:</a:t>
            </a:r>
            <a:endParaRPr lang="en-US" sz="2400" dirty="0"/>
          </a:p>
        </p:txBody>
      </p:sp>
      <p:pic>
        <p:nvPicPr>
          <p:cNvPr id="4" name="Picture 3" descr="img_seismic_fieldreco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209800"/>
            <a:ext cx="5029200" cy="4096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Nondestructive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We want to find a small flaw (crack) in an aluminum plate. The flaw may not be visually obvious.</a:t>
            </a:r>
            <a:endParaRPr lang="en-US" sz="2400" dirty="0"/>
          </a:p>
        </p:txBody>
      </p:sp>
      <p:pic>
        <p:nvPicPr>
          <p:cNvPr id="4" name="Picture 3" descr="crackedplat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590800"/>
            <a:ext cx="6729413" cy="3334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Nondestructive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Experimental setup:</a:t>
            </a:r>
            <a:endParaRPr lang="en-US" sz="2400" dirty="0"/>
          </a:p>
        </p:txBody>
      </p:sp>
      <p:pic>
        <p:nvPicPr>
          <p:cNvPr id="5" name="Picture 4" descr="crackedplate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438400"/>
            <a:ext cx="2674620" cy="3228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1676400"/>
            <a:ext cx="44621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Pump in laser energy (heat source)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IR camera observes plate temperature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Presence of crack influences the flow of heat  (we hope)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Based on what we see, find the crack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Nondestructive Testing</a:t>
            </a:r>
            <a:endParaRPr lang="en-US" dirty="0"/>
          </a:p>
        </p:txBody>
      </p:sp>
      <p:pic>
        <p:nvPicPr>
          <p:cNvPr id="6" name="Content Placeholder 5" descr="crack4brev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2362200"/>
            <a:ext cx="5079366" cy="3809524"/>
          </a:xfrm>
        </p:spPr>
      </p:pic>
      <p:sp>
        <p:nvSpPr>
          <p:cNvPr id="7" name="TextBox 6"/>
          <p:cNvSpPr txBox="1"/>
          <p:nvPr/>
        </p:nvSpPr>
        <p:spPr>
          <a:xfrm>
            <a:off x="914400" y="1828800"/>
            <a:ext cx="3538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Big cracks are easy to see…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Nondestructive Testing</a:t>
            </a:r>
            <a:endParaRPr lang="en-US" dirty="0"/>
          </a:p>
        </p:txBody>
      </p:sp>
      <p:pic>
        <p:nvPicPr>
          <p:cNvPr id="6" name="Content Placeholder 5" descr="crack4brev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2362200"/>
            <a:ext cx="5079365" cy="3809524"/>
          </a:xfrm>
        </p:spPr>
      </p:pic>
      <p:sp>
        <p:nvSpPr>
          <p:cNvPr id="7" name="TextBox 6"/>
          <p:cNvSpPr txBox="1"/>
          <p:nvPr/>
        </p:nvSpPr>
        <p:spPr>
          <a:xfrm>
            <a:off x="914400" y="1828800"/>
            <a:ext cx="307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But small ones are not!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Nondestructive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Understanding heat conduction along with the right image enhancement techniques can help:</a:t>
            </a:r>
            <a:endParaRPr lang="en-US" dirty="0"/>
          </a:p>
        </p:txBody>
      </p:sp>
      <p:pic>
        <p:nvPicPr>
          <p:cNvPr id="4" name="Picture 3" descr="orighe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914650"/>
            <a:ext cx="3810000" cy="2857500"/>
          </a:xfrm>
          <a:prstGeom prst="rect">
            <a:avLst/>
          </a:prstGeom>
        </p:spPr>
      </p:pic>
      <p:pic>
        <p:nvPicPr>
          <p:cNvPr id="5" name="Picture 4" descr="enhanc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2880987"/>
            <a:ext cx="3899768" cy="29248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5943600"/>
            <a:ext cx="3207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Plate temperature at time t = 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5943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Enhanced image---crack very visible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Nondestructive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Understanding heat conduction along with the right image enhancement techniques can help:</a:t>
            </a:r>
            <a:endParaRPr lang="en-US" dirty="0"/>
          </a:p>
        </p:txBody>
      </p:sp>
      <p:pic>
        <p:nvPicPr>
          <p:cNvPr id="4" name="Picture 3" descr="orighe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917197"/>
            <a:ext cx="3810000" cy="2852406"/>
          </a:xfrm>
          <a:prstGeom prst="rect">
            <a:avLst/>
          </a:prstGeom>
        </p:spPr>
      </p:pic>
      <p:pic>
        <p:nvPicPr>
          <p:cNvPr id="5" name="Picture 4" descr="enhanc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2880987"/>
            <a:ext cx="3899768" cy="29248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5943600"/>
            <a:ext cx="3207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Plate temperature at time t = 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5943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Enhanced image---crack very visible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A beloved family photo is </a:t>
            </a:r>
          </a:p>
          <a:p>
            <a:pPr>
              <a:buNone/>
            </a:pPr>
            <a:r>
              <a:rPr lang="en-US" sz="2400" dirty="0" smtClean="0"/>
              <a:t>out of focus:</a:t>
            </a:r>
            <a:endParaRPr lang="en-US" sz="2400" dirty="0"/>
          </a:p>
        </p:txBody>
      </p:sp>
      <p:pic>
        <p:nvPicPr>
          <p:cNvPr id="4" name="Picture 3" descr="isaacpianoblur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1371600"/>
            <a:ext cx="41148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962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Can we fix it?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Drilling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391400" cy="4648199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	A well is drilled offshore, at a cost of $100,000,000:</a:t>
            </a:r>
            <a:endParaRPr lang="en-US" dirty="0"/>
          </a:p>
        </p:txBody>
      </p:sp>
      <p:pic>
        <p:nvPicPr>
          <p:cNvPr id="4" name="Picture 3" descr="scott_platfo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209800"/>
            <a:ext cx="5181600" cy="304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638800"/>
            <a:ext cx="738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How does anyone know there’s actually oil down there?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Sharpening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This is a type of inverse problem: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5" name="Picture 4" descr="imageproc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819400"/>
            <a:ext cx="6429375" cy="1181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4648200"/>
            <a:ext cx="7291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have the blurry image and can mathematically model </a:t>
            </a:r>
          </a:p>
          <a:p>
            <a:r>
              <a:rPr lang="en-US" sz="2400" dirty="0" smtClean="0"/>
              <a:t>an out-of-focus camera.  From this, we try to back out the </a:t>
            </a:r>
          </a:p>
          <a:p>
            <a:r>
              <a:rPr lang="en-US" sz="2400" dirty="0" smtClean="0"/>
              <a:t>“true” real world image.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Model of Blurring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Consider a black and white image.  Each pixel has a value from 0 (black) to 255 (white). A typical 8 by 8 block might look like</a:t>
            </a:r>
            <a:endParaRPr lang="en-US" sz="2400" dirty="0"/>
          </a:p>
        </p:txBody>
      </p:sp>
      <p:pic>
        <p:nvPicPr>
          <p:cNvPr id="6" name="Picture 5" descr="8x8blo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2438400"/>
            <a:ext cx="3687127" cy="4053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Model of Blurring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One model of blurring: each pixel is replaced by the average of its 4 nearest neighbors. This blurs adjoining pixels together, brings down highs, brings up lows, softens edges:</a:t>
            </a:r>
            <a:endParaRPr lang="en-US" sz="2400" dirty="0"/>
          </a:p>
        </p:txBody>
      </p:sp>
      <p:pic>
        <p:nvPicPr>
          <p:cNvPr id="5" name="Picture 4" descr="blurproc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895600"/>
            <a:ext cx="6557963" cy="27860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5715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Sharp Image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5715000"/>
            <a:ext cx="2077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Blurred Image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Model of Blurring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/>
              <a:t>The original block, blurred once, and blurred 5 times:</a:t>
            </a:r>
            <a:endParaRPr lang="en-US" sz="2400" dirty="0"/>
          </a:p>
        </p:txBody>
      </p:sp>
      <p:pic>
        <p:nvPicPr>
          <p:cNvPr id="4" name="Picture 3" descr="8x8blo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667000"/>
            <a:ext cx="2633663" cy="2895600"/>
          </a:xfrm>
          <a:prstGeom prst="rect">
            <a:avLst/>
          </a:prstGeom>
        </p:spPr>
      </p:pic>
      <p:pic>
        <p:nvPicPr>
          <p:cNvPr id="5" name="Picture 4" descr="8x8block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667000"/>
            <a:ext cx="2657475" cy="2867025"/>
          </a:xfrm>
          <a:prstGeom prst="rect">
            <a:avLst/>
          </a:prstGeom>
        </p:spPr>
      </p:pic>
      <p:pic>
        <p:nvPicPr>
          <p:cNvPr id="6" name="Picture 5" descr="8x8block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2667000"/>
            <a:ext cx="2657475" cy="2867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5562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Original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5562600"/>
            <a:ext cx="20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Blurred once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5562600"/>
            <a:ext cx="2590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Blurred five times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a Blurred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We need to “un-blur” the image.  In the original image we know that (B+C+D+E)/4 = 38. We need to solve for B, C, D, E.</a:t>
            </a:r>
            <a:endParaRPr lang="en-US" sz="2400" dirty="0"/>
          </a:p>
        </p:txBody>
      </p:sp>
      <p:pic>
        <p:nvPicPr>
          <p:cNvPr id="4" name="Picture 3" descr="sharpenproc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667000"/>
            <a:ext cx="5829300" cy="3291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a Blurred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/>
              <a:t>We get an equation like (B+C+D+E)/4 = 38 for every pixel in the image, and all the equations are coupled together.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For a 640 x 480 black and white picture that’s a system of 307,200 equations in 307,200 unknowns.  For a color image, three times that many!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a Blurred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/>
              <a:t>We get an equation like (B+C+D+E)/4 = 38 for every pixel in the image, and all the equations are coupled together.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For a 640 x 480 black and white picture that’s a system of 307,200 equations in 307,200 unknowns.  For a color image, three times that many!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But there are clever ways to solve systems this large, in just seconds…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Sharpening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Blurry image and once-sharpened image</a:t>
            </a:r>
            <a:endParaRPr lang="en-US" sz="2400" dirty="0"/>
          </a:p>
        </p:txBody>
      </p:sp>
      <p:pic>
        <p:nvPicPr>
          <p:cNvPr id="4" name="Picture 3" descr="isaacpianoblur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981200"/>
            <a:ext cx="3657600" cy="4876800"/>
          </a:xfrm>
          <a:prstGeom prst="rect">
            <a:avLst/>
          </a:prstGeom>
        </p:spPr>
      </p:pic>
      <p:pic>
        <p:nvPicPr>
          <p:cNvPr id="5" name="Picture 4" descr="isaacpianoshar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981200"/>
            <a:ext cx="36576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Sharpening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Image sharpened five (left) and ten (right) times</a:t>
            </a:r>
            <a:endParaRPr lang="en-US" sz="2400" dirty="0"/>
          </a:p>
        </p:txBody>
      </p:sp>
      <p:pic>
        <p:nvPicPr>
          <p:cNvPr id="4" name="Picture 3" descr="isaacpianoblur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981200"/>
            <a:ext cx="3657600" cy="4876800"/>
          </a:xfrm>
          <a:prstGeom prst="rect">
            <a:avLst/>
          </a:prstGeom>
        </p:spPr>
      </p:pic>
      <p:pic>
        <p:nvPicPr>
          <p:cNvPr id="5" name="Picture 4" descr="isaacpianoshar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981200"/>
            <a:ext cx="36576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Sharpening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Image sharpened eleven (left) and twelve (right) times</a:t>
            </a:r>
            <a:endParaRPr lang="en-US" sz="2400" dirty="0"/>
          </a:p>
        </p:txBody>
      </p:sp>
      <p:pic>
        <p:nvPicPr>
          <p:cNvPr id="4" name="Picture 3" descr="isaacpianoblur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981200"/>
            <a:ext cx="3657600" cy="4876800"/>
          </a:xfrm>
          <a:prstGeom prst="rect">
            <a:avLst/>
          </a:prstGeom>
        </p:spPr>
      </p:pic>
      <p:pic>
        <p:nvPicPr>
          <p:cNvPr id="5" name="Picture 4" descr="isaacpianoshar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981200"/>
            <a:ext cx="36576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/>
              <a:t>How does Photoshop fix out-of-focus images?</a:t>
            </a:r>
            <a:endParaRPr lang="en-US" sz="2400" dirty="0"/>
          </a:p>
        </p:txBody>
      </p:sp>
      <p:pic>
        <p:nvPicPr>
          <p:cNvPr id="4" name="Picture 3" descr="100_0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905000"/>
            <a:ext cx="3429000" cy="4724400"/>
          </a:xfrm>
          <a:prstGeom prst="rect">
            <a:avLst/>
          </a:prstGeom>
        </p:spPr>
      </p:pic>
      <p:pic>
        <p:nvPicPr>
          <p:cNvPr id="5" name="Picture 4" descr="100_0105debl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286000"/>
            <a:ext cx="2667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Variation on Inverse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/>
              <a:t>Suppose you want to sneak some contraband across the border, hidden in your car.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sz="2400" dirty="0" smtClean="0"/>
              <a:t>	Who would you ask for advice on how best to hide it?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Variation on Inverse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/>
              <a:t>Suppose you want to sneak some contraband across the border, hidden in your car.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sz="2400" dirty="0" smtClean="0"/>
              <a:t>	Who would you ask for advice on how best to hide it?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Answer: the people whose job it is to find contraband---a border patrol agent!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Hiding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/>
              <a:t>Suppose you want to make something hard to find using any of the techniques we’ve discussed (or any other imaging methodology).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Who would you ask for advice on how to hide it?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Hiding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/>
              <a:t>Suppose you want to make something hard to find using any of the techniques we’ve discussed (or any other imaging methodology).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Who would you ask for advice on how to hide it?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Answer: the people who specialize in finding things with these imaging techniques---the mathematicians!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Cloaking and Invisibility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There’s recently been much progress in the mathematics and physics community on cloaking---making things invisible!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The key is to use the principles of inverse problems and ask “what would make objects hard to find?”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One approach is to surround an object with a “</a:t>
            </a:r>
            <a:r>
              <a:rPr lang="en-US" sz="2400" dirty="0" err="1" smtClean="0"/>
              <a:t>metamaterial</a:t>
            </a:r>
            <a:r>
              <a:rPr lang="en-US" sz="2400" dirty="0" smtClean="0"/>
              <a:t>,” a cleverly designed substance that bends energy around the object to be hidden.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Cloaking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The </a:t>
            </a:r>
            <a:r>
              <a:rPr lang="en-US" sz="2400" dirty="0" err="1" smtClean="0"/>
              <a:t>metamaterial</a:t>
            </a:r>
            <a:r>
              <a:rPr lang="en-US" sz="2400" dirty="0" smtClean="0"/>
              <a:t> bends the energy around the hole, as if the hole isn’t even there!</a:t>
            </a:r>
            <a:endParaRPr lang="en-US" sz="2400" dirty="0"/>
          </a:p>
        </p:txBody>
      </p:sp>
      <p:pic>
        <p:nvPicPr>
          <p:cNvPr id="4" name="Picture 3" descr="cloakfl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2362200"/>
            <a:ext cx="4073842" cy="407384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5181600" y="2514600"/>
            <a:ext cx="19812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5486400" y="3276600"/>
            <a:ext cx="1676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39000" y="2286000"/>
            <a:ext cx="1568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Cloaked object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39000" y="3048000"/>
            <a:ext cx="1536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Metamaterial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People are working on real cloaking devices</a:t>
            </a:r>
            <a:endParaRPr lang="en-US" dirty="0"/>
          </a:p>
        </p:txBody>
      </p:sp>
      <p:pic>
        <p:nvPicPr>
          <p:cNvPr id="4" name="Picture 3" descr="cloakdev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438400"/>
            <a:ext cx="560070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Mathematics of Inverse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The essential types of mathematics needed to explore inverse problems are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Linear Algebra---the study of large systems of linear equations</a:t>
            </a:r>
          </a:p>
          <a:p>
            <a:r>
              <a:rPr lang="en-US" sz="2400" dirty="0" smtClean="0"/>
              <a:t>Calculus and differential equations---this describes most physical phenomena that involve change or the flow of energy</a:t>
            </a:r>
          </a:p>
          <a:p>
            <a:r>
              <a:rPr lang="en-US" sz="2400" dirty="0" smtClean="0"/>
              <a:t>Numerical analysis---the study of how to use computers to solve large-scale problems efficiently and accurately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Common 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do all these situations have in common?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Common 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do all these situations have in common?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They require us to deduce underlying structure from indirect, distorted, or noisy observations.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Scanners</a:t>
            </a:r>
            <a:endParaRPr lang="en-US" dirty="0"/>
          </a:p>
        </p:txBody>
      </p:sp>
      <p:pic>
        <p:nvPicPr>
          <p:cNvPr id="4" name="Content Placeholder 3" descr="ctscann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752600"/>
            <a:ext cx="2708031" cy="3446585"/>
          </a:xfrm>
        </p:spPr>
      </p:pic>
      <p:sp>
        <p:nvSpPr>
          <p:cNvPr id="5" name="TextBox 4"/>
          <p:cNvSpPr txBox="1"/>
          <p:nvPr/>
        </p:nvSpPr>
        <p:spPr>
          <a:xfrm>
            <a:off x="4343400" y="1752600"/>
            <a:ext cx="44144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 practical scanners developed in the late 1960’s</a:t>
            </a:r>
          </a:p>
          <a:p>
            <a:endParaRPr lang="en-US" sz="2400" dirty="0" smtClean="0"/>
          </a:p>
          <a:p>
            <a:r>
              <a:rPr lang="en-US" sz="2400" dirty="0" smtClean="0"/>
              <a:t>Reconstruct a 2D “slice” through the patient by using x-rays at many angles and positions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Scanners</a:t>
            </a:r>
            <a:endParaRPr lang="en-US" dirty="0"/>
          </a:p>
        </p:txBody>
      </p:sp>
      <p:pic>
        <p:nvPicPr>
          <p:cNvPr id="4" name="Content Placeholder 3" descr="ctscann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752600"/>
            <a:ext cx="2708031" cy="3446585"/>
          </a:xfrm>
        </p:spPr>
      </p:pic>
      <p:sp>
        <p:nvSpPr>
          <p:cNvPr id="5" name="TextBox 4"/>
          <p:cNvSpPr txBox="1"/>
          <p:nvPr/>
        </p:nvSpPr>
        <p:spPr>
          <a:xfrm>
            <a:off x="4343400" y="1752600"/>
            <a:ext cx="441441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 practical scanners developed in the late 1960’s</a:t>
            </a:r>
          </a:p>
          <a:p>
            <a:endParaRPr lang="en-US" sz="2400" dirty="0" smtClean="0"/>
          </a:p>
          <a:p>
            <a:r>
              <a:rPr lang="en-US" sz="2400" dirty="0" smtClean="0"/>
              <a:t>Reconstruct a 2D “slice” through the patient by using x-rays at many angles and positions</a:t>
            </a:r>
          </a:p>
          <a:p>
            <a:endParaRPr lang="en-US" sz="2400" dirty="0" smtClean="0"/>
          </a:p>
          <a:p>
            <a:r>
              <a:rPr lang="en-US" sz="2400" dirty="0" smtClean="0"/>
              <a:t>Given x-rays from many angles and positions, how do we construct an image?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1496</TotalTime>
  <Words>1098</Words>
  <Application>Microsoft Office PowerPoint</Application>
  <PresentationFormat>On-screen Show (4:3)</PresentationFormat>
  <Paragraphs>256</Paragraphs>
  <Slides>57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Equity</vt:lpstr>
      <vt:lpstr>Seeing the Unseeable The Mathematics of Inverse Problems</vt:lpstr>
      <vt:lpstr>Nondestructive Testing</vt:lpstr>
      <vt:lpstr>Medical Imaging</vt:lpstr>
      <vt:lpstr>Oil Drilling</vt:lpstr>
      <vt:lpstr>Image Processing</vt:lpstr>
      <vt:lpstr>A Common Theme</vt:lpstr>
      <vt:lpstr>A Common Theme</vt:lpstr>
      <vt:lpstr>CT Scanners</vt:lpstr>
      <vt:lpstr>CT Scanners</vt:lpstr>
      <vt:lpstr>CT Procedure</vt:lpstr>
      <vt:lpstr>CT Procedure</vt:lpstr>
      <vt:lpstr>CT Procedure</vt:lpstr>
      <vt:lpstr>Algebraic CT Reconstruction</vt:lpstr>
      <vt:lpstr>CT Reconstruction</vt:lpstr>
      <vt:lpstr>CT Reconstruction</vt:lpstr>
      <vt:lpstr>CT Reconstruction</vt:lpstr>
      <vt:lpstr>CT Reconstruction</vt:lpstr>
      <vt:lpstr>CT Reconstruction</vt:lpstr>
      <vt:lpstr>CT Animation</vt:lpstr>
      <vt:lpstr>Inverse Problems</vt:lpstr>
      <vt:lpstr>Inverse Problems</vt:lpstr>
      <vt:lpstr>Inverse Problems</vt:lpstr>
      <vt:lpstr>Inverse Problems</vt:lpstr>
      <vt:lpstr>Inverse Problems</vt:lpstr>
      <vt:lpstr>Types of Inverse Problems</vt:lpstr>
      <vt:lpstr>Inverse Problem Issues</vt:lpstr>
      <vt:lpstr>Inverse Problem Issues</vt:lpstr>
      <vt:lpstr>Inverse Problem Issues</vt:lpstr>
      <vt:lpstr>Inverse Problem Issues</vt:lpstr>
      <vt:lpstr>Reflection Seismology</vt:lpstr>
      <vt:lpstr>Relection Seismology</vt:lpstr>
      <vt:lpstr>Reflection Seismogram</vt:lpstr>
      <vt:lpstr>Nondestructive Testing</vt:lpstr>
      <vt:lpstr>Nondestructive Testing</vt:lpstr>
      <vt:lpstr>Nondestructive Testing</vt:lpstr>
      <vt:lpstr>Nondestructive Testing</vt:lpstr>
      <vt:lpstr>Nondestructive Testing</vt:lpstr>
      <vt:lpstr>Nondestructive Testing</vt:lpstr>
      <vt:lpstr>Image Processing</vt:lpstr>
      <vt:lpstr>Image Sharpening</vt:lpstr>
      <vt:lpstr>A Simple Model of Blurring</vt:lpstr>
      <vt:lpstr>A Simple Model of Blurring</vt:lpstr>
      <vt:lpstr>A Simple Model of Blurring</vt:lpstr>
      <vt:lpstr>Fixing a Blurred Image</vt:lpstr>
      <vt:lpstr>Fixing a Blurred Image</vt:lpstr>
      <vt:lpstr>Fixing a Blurred Image</vt:lpstr>
      <vt:lpstr>Image Sharpening Example</vt:lpstr>
      <vt:lpstr>Image Sharpening Example</vt:lpstr>
      <vt:lpstr>Image Sharpening Example</vt:lpstr>
      <vt:lpstr>A Variation on Inverse Problems</vt:lpstr>
      <vt:lpstr>A Variation on Inverse Problems</vt:lpstr>
      <vt:lpstr>Hiding Stuff</vt:lpstr>
      <vt:lpstr>Hiding Stuff</vt:lpstr>
      <vt:lpstr>Cloaking and Invisibility</vt:lpstr>
      <vt:lpstr>Cloaking Example</vt:lpstr>
      <vt:lpstr>Cloaking</vt:lpstr>
      <vt:lpstr>The Mathematics of Inverse Problems</vt:lpstr>
    </vt:vector>
  </TitlesOfParts>
  <Company>Rose-Hulman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Seeing the Unseeable The Mathematics of Inverse Problems</dc:title>
  <dc:creator>bryan</dc:creator>
  <cp:lastModifiedBy>bryan</cp:lastModifiedBy>
  <cp:revision>174</cp:revision>
  <dcterms:created xsi:type="dcterms:W3CDTF">2011-01-12T03:43:52Z</dcterms:created>
  <dcterms:modified xsi:type="dcterms:W3CDTF">2011-01-30T22:42:11Z</dcterms:modified>
</cp:coreProperties>
</file>